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2" r:id="rId2"/>
    <p:sldId id="293" r:id="rId3"/>
    <p:sldId id="294" r:id="rId4"/>
    <p:sldId id="301" r:id="rId5"/>
    <p:sldId id="295" r:id="rId6"/>
    <p:sldId id="302" r:id="rId7"/>
    <p:sldId id="259" r:id="rId8"/>
    <p:sldId id="305" r:id="rId9"/>
    <p:sldId id="260" r:id="rId10"/>
    <p:sldId id="306" r:id="rId11"/>
    <p:sldId id="307" r:id="rId12"/>
    <p:sldId id="308" r:id="rId13"/>
    <p:sldId id="286" r:id="rId14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C81"/>
    <a:srgbClr val="2447A0"/>
    <a:srgbClr val="326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76710" autoAdjust="0"/>
  </p:normalViewPr>
  <p:slideViewPr>
    <p:cSldViewPr snapToGrid="0">
      <p:cViewPr varScale="1">
        <p:scale>
          <a:sx n="69" d="100"/>
          <a:sy n="69" d="100"/>
        </p:scale>
        <p:origin x="8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1895-64F6-4A9B-8D1E-B68155D6B75D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B8B72-4F83-41CA-89B5-47A65D349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18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90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38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992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077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105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46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24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384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2573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21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5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833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59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668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42B4D71-69A4-4146-9FAB-A80A1634CEF7}" type="datetimeFigureOut">
              <a:rPr lang="hr-HR" smtClean="0"/>
              <a:t>10.5.2021.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052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F225C3-1BB6-4511-BD54-8C766EB6B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69" y="-821764"/>
            <a:ext cx="12191999" cy="862093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059874" y="7570474"/>
            <a:ext cx="38019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81A2E94-5BEB-4567-829B-E50308675654}"/>
              </a:ext>
            </a:extLst>
          </p:cNvPr>
          <p:cNvSpPr txBox="1"/>
          <p:nvPr/>
        </p:nvSpPr>
        <p:spPr>
          <a:xfrm>
            <a:off x="8838758" y="6039993"/>
            <a:ext cx="302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rgbClr val="2A2C81"/>
                </a:solidFill>
              </a:rPr>
              <a:t>Šibenik, 10. svibnja 2021.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4F8E8-BE29-4CA2-995A-B1BC344D7192}"/>
              </a:ext>
            </a:extLst>
          </p:cNvPr>
          <p:cNvSpPr txBox="1"/>
          <p:nvPr/>
        </p:nvSpPr>
        <p:spPr>
          <a:xfrm>
            <a:off x="6058930" y="4818088"/>
            <a:ext cx="60589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2A2C81"/>
                </a:solidFill>
              </a:rPr>
              <a:t>Nacionalni plan oporavka i otpornosti </a:t>
            </a:r>
            <a:r>
              <a:rPr lang="hr-HR" sz="2800" b="1" dirty="0">
                <a:solidFill>
                  <a:srgbClr val="2A2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javna uprava i pravosuđe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64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BC73D-B23D-4C5D-B2F4-B2681E27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4732"/>
            <a:ext cx="7729728" cy="118872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700" b="1" dirty="0" err="1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Sprječavanje</a:t>
            </a:r>
            <a:r>
              <a:rPr lang="en-US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 </a:t>
            </a:r>
            <a:r>
              <a:rPr lang="en-US" sz="2700" b="1" dirty="0" err="1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suzbijanje</a:t>
            </a:r>
            <a:r>
              <a:rPr lang="en-US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korupcije</a:t>
            </a:r>
            <a:endParaRPr lang="en-US" sz="2700" b="1" dirty="0">
              <a:solidFill>
                <a:srgbClr val="2447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7AA16-C61A-46DC-8D6D-82AC14C4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3" y="2378082"/>
            <a:ext cx="8611683" cy="376275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Procesi u ovoj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potkomponenti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usmjereni su 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prema </a:t>
            </a:r>
            <a:r>
              <a:rPr lang="en-US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prevenciji</a:t>
            </a:r>
            <a:r>
              <a:rPr lang="en-US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korupcije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osnaživanju svijesti javnosti o štetnim učincima korupcije i jačanju neovisnih tijela 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provedbi antikorupcijske politike.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Četiri reforme 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-H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četiri investicije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pratiti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osnaživati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novu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Strategiju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suzbijanja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korupcije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Vrijednost investicija preko </a:t>
            </a:r>
            <a:r>
              <a:rPr lang="hr-HR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45,5 milijuna kuna 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45.534.889 kn). </a:t>
            </a:r>
            <a:endParaRPr lang="en-US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300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u="sng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2DAF778-8201-4A7A-8494-58F79F6EF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30" y="1554729"/>
            <a:ext cx="1895244" cy="187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B4C21F6-2810-4B67-9A4D-F2D62490C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44" y="790052"/>
            <a:ext cx="8250981" cy="49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764393-0969-4DE5-A491-28E344E7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271" y="424866"/>
            <a:ext cx="7729728" cy="118872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l-PL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Nacionalni plan oporavka i otpornosti 2021.-2026.</a:t>
            </a:r>
            <a:endParaRPr lang="hr-HR" sz="2700" b="1" dirty="0">
              <a:solidFill>
                <a:srgbClr val="2447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276862-FD98-46D5-9AFB-F4A26644D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08" y="2048420"/>
            <a:ext cx="9387987" cy="4384714"/>
          </a:xfrm>
        </p:spPr>
        <p:txBody>
          <a:bodyPr>
            <a:normAutofit fontScale="92500"/>
          </a:bodyPr>
          <a:lstStyle/>
          <a:p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Cilj predloženih reformi i ulaganja jest 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unaprijediti javnu upravu i pravosudni sustav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Zakonodavnim aktivnostima ubrzati 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postupke i učiniti ih učinkovitijim. </a:t>
            </a:r>
          </a:p>
          <a:p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Kvalitetno upravljati ljudskim potencijalima 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– transparentnijim odlučivanjem i daljnjim obrazovanjem. </a:t>
            </a:r>
          </a:p>
          <a:p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Uvesti nove digitalne alate 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koji će olakšati pristup građanima pravosuđu i javnoj upravi. </a:t>
            </a:r>
          </a:p>
          <a:p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Infrastrukturnim projektima 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stvoriti kvalitetnije uvjete za rad. </a:t>
            </a:r>
          </a:p>
          <a:p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Ojačati državne i pravosudne institucije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, učiniti ih modernijim i efikasnijim.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538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6BAC-B0D4-4C5A-BFAC-6AA4B6988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2386744"/>
            <a:ext cx="9412357" cy="1645920"/>
          </a:xfrm>
          <a:ln>
            <a:noFill/>
          </a:ln>
        </p:spPr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HVALA NA PAŽNJI</a:t>
            </a:r>
            <a:r>
              <a:rPr lang="en-US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1626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4ACF2F87-9931-4A5A-9816-16FE748CC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387" y="2463648"/>
            <a:ext cx="10167943" cy="3176989"/>
          </a:xfrm>
        </p:spPr>
        <p:txBody>
          <a:bodyPr anchor="ctr">
            <a:noAutofit/>
          </a:bodyPr>
          <a:lstStyle/>
          <a:p>
            <a:r>
              <a:rPr lang="hr-HR" sz="2600" dirty="0">
                <a:solidFill>
                  <a:schemeClr val="tx1"/>
                </a:solidFill>
              </a:rPr>
              <a:t>Sadrži prijedloge projekata i reformi </a:t>
            </a:r>
            <a:r>
              <a:rPr lang="hr-HR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šest područja. </a:t>
            </a:r>
          </a:p>
          <a:p>
            <a:r>
              <a:rPr lang="hr-HR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 reformi </a:t>
            </a:r>
            <a:r>
              <a:rPr lang="hr-HR" sz="2600" b="1" dirty="0">
                <a:solidFill>
                  <a:schemeClr val="tx1"/>
                </a:solidFill>
              </a:rPr>
              <a:t>i </a:t>
            </a:r>
            <a:r>
              <a:rPr lang="hr-HR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 ulaganja </a:t>
            </a:r>
            <a:endParaRPr lang="hr-HR" sz="2600" dirty="0">
              <a:solidFill>
                <a:schemeClr val="tx1"/>
              </a:solidFill>
            </a:endParaRPr>
          </a:p>
          <a:p>
            <a:r>
              <a:rPr lang="hr-HR" sz="2600" dirty="0">
                <a:solidFill>
                  <a:schemeClr val="tx1"/>
                </a:solidFill>
              </a:rPr>
              <a:t>Vrijedan oko </a:t>
            </a:r>
            <a:r>
              <a:rPr lang="hr-H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milijardi kuna </a:t>
            </a:r>
          </a:p>
          <a:p>
            <a:r>
              <a:rPr lang="hr-HR" sz="2600" dirty="0">
                <a:solidFill>
                  <a:schemeClr val="tx1"/>
                </a:solidFill>
              </a:rPr>
              <a:t>66% za oporavak – </a:t>
            </a:r>
            <a:r>
              <a:rPr lang="hr-HR" sz="2600" b="1" dirty="0">
                <a:solidFill>
                  <a:schemeClr val="tx1"/>
                </a:solidFill>
              </a:rPr>
              <a:t>32,15 </a:t>
            </a:r>
            <a:r>
              <a:rPr lang="hr-HR" sz="2600" b="1" dirty="0" err="1">
                <a:solidFill>
                  <a:schemeClr val="tx1"/>
                </a:solidFill>
              </a:rPr>
              <a:t>mlrd</a:t>
            </a:r>
            <a:r>
              <a:rPr lang="hr-HR" sz="2600" b="1" dirty="0">
                <a:solidFill>
                  <a:schemeClr val="tx1"/>
                </a:solidFill>
              </a:rPr>
              <a:t> kn  </a:t>
            </a:r>
          </a:p>
          <a:p>
            <a:r>
              <a:rPr lang="hr-HR" sz="2600" dirty="0">
                <a:solidFill>
                  <a:schemeClr val="tx1"/>
                </a:solidFill>
              </a:rPr>
              <a:t>34% za otpornost - </a:t>
            </a:r>
            <a:r>
              <a:rPr lang="hr-HR" sz="2600" b="1" dirty="0">
                <a:solidFill>
                  <a:schemeClr val="tx1"/>
                </a:solidFill>
              </a:rPr>
              <a:t>16,5 </a:t>
            </a:r>
            <a:r>
              <a:rPr lang="hr-HR" sz="2600" b="1" dirty="0" err="1">
                <a:solidFill>
                  <a:schemeClr val="tx1"/>
                </a:solidFill>
              </a:rPr>
              <a:t>mlrd</a:t>
            </a:r>
            <a:r>
              <a:rPr lang="hr-HR" sz="2600" b="1" dirty="0">
                <a:solidFill>
                  <a:schemeClr val="tx1"/>
                </a:solidFill>
              </a:rPr>
              <a:t> kn </a:t>
            </a:r>
          </a:p>
          <a:p>
            <a:r>
              <a:rPr lang="hr-HR" sz="2600" b="1" dirty="0">
                <a:solidFill>
                  <a:srgbClr val="C00000"/>
                </a:solidFill>
              </a:rPr>
              <a:t>10% </a:t>
            </a:r>
            <a:r>
              <a:rPr lang="hr-HR" sz="2600" b="1" dirty="0">
                <a:solidFill>
                  <a:schemeClr val="tx1"/>
                </a:solidFill>
              </a:rPr>
              <a:t>sredstava</a:t>
            </a:r>
            <a:r>
              <a:rPr lang="hr-HR" sz="2600" b="1" dirty="0">
                <a:solidFill>
                  <a:srgbClr val="C00000"/>
                </a:solidFill>
              </a:rPr>
              <a:t> </a:t>
            </a:r>
            <a:r>
              <a:rPr lang="hr-HR" sz="2600" b="1" dirty="0">
                <a:solidFill>
                  <a:schemeClr val="tx1"/>
                </a:solidFill>
              </a:rPr>
              <a:t>za javnu upravu, pravosuđe i državnu imovinu </a:t>
            </a:r>
          </a:p>
          <a:p>
            <a:endParaRPr lang="hr-HR" sz="2600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24791" y="523614"/>
            <a:ext cx="7729728" cy="118872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hr-HR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Nacionalni plan Oporavka i otpornosti </a:t>
            </a:r>
          </a:p>
        </p:txBody>
      </p:sp>
    </p:spTree>
    <p:extLst>
      <p:ext uri="{BB962C8B-B14F-4D97-AF65-F5344CB8AC3E}">
        <p14:creationId xmlns:p14="http://schemas.microsoft.com/office/powerpoint/2010/main" val="2923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53023" y="297032"/>
            <a:ext cx="7285953" cy="1107733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pl-PL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Nacionalni plan oporavka i otpornosti 2021.-2026.</a:t>
            </a:r>
            <a:endParaRPr lang="hr-HR" sz="2700" b="1" dirty="0">
              <a:solidFill>
                <a:srgbClr val="2447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A8502-EC27-4B3A-8EDD-205FA7F32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6" y="1964156"/>
            <a:ext cx="8271661" cy="463505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462048-FCC7-4DCA-9568-288BE64B1BA9}"/>
              </a:ext>
            </a:extLst>
          </p:cNvPr>
          <p:cNvCxnSpPr>
            <a:cxnSpLocks/>
          </p:cNvCxnSpPr>
          <p:nvPr/>
        </p:nvCxnSpPr>
        <p:spPr>
          <a:xfrm>
            <a:off x="4635795" y="5209953"/>
            <a:ext cx="1722475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746337-EEBF-4396-B971-D79D2682A39D}"/>
              </a:ext>
            </a:extLst>
          </p:cNvPr>
          <p:cNvCxnSpPr>
            <a:cxnSpLocks/>
          </p:cNvCxnSpPr>
          <p:nvPr/>
        </p:nvCxnSpPr>
        <p:spPr>
          <a:xfrm>
            <a:off x="4635795" y="6298018"/>
            <a:ext cx="1770319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075CCD-37D9-4996-A035-E355E9DF0D36}"/>
              </a:ext>
            </a:extLst>
          </p:cNvPr>
          <p:cNvCxnSpPr>
            <a:cxnSpLocks/>
          </p:cNvCxnSpPr>
          <p:nvPr/>
        </p:nvCxnSpPr>
        <p:spPr>
          <a:xfrm flipV="1">
            <a:off x="4731488" y="5209952"/>
            <a:ext cx="1674626" cy="1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E91755-A47D-4069-9990-4E194CB58D37}"/>
              </a:ext>
            </a:extLst>
          </p:cNvPr>
          <p:cNvCxnSpPr>
            <a:cxnSpLocks/>
          </p:cNvCxnSpPr>
          <p:nvPr/>
        </p:nvCxnSpPr>
        <p:spPr>
          <a:xfrm>
            <a:off x="4635795" y="5209952"/>
            <a:ext cx="1" cy="108806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C5AE4A-EBF1-48B2-81A0-5A6BB7644BED}"/>
              </a:ext>
            </a:extLst>
          </p:cNvPr>
          <p:cNvCxnSpPr>
            <a:cxnSpLocks/>
          </p:cNvCxnSpPr>
          <p:nvPr/>
        </p:nvCxnSpPr>
        <p:spPr>
          <a:xfrm>
            <a:off x="6406114" y="5209952"/>
            <a:ext cx="1" cy="108806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2144486" y="5209952"/>
            <a:ext cx="8817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2144486" y="6048152"/>
            <a:ext cx="8817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2144486" y="5209952"/>
            <a:ext cx="0" cy="838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3026229" y="5216533"/>
            <a:ext cx="0" cy="8316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Pravokutnik 20"/>
          <p:cNvSpPr/>
          <p:nvPr/>
        </p:nvSpPr>
        <p:spPr>
          <a:xfrm>
            <a:off x="1443789" y="4668253"/>
            <a:ext cx="601579" cy="300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avokutnik 23"/>
          <p:cNvSpPr/>
          <p:nvPr/>
        </p:nvSpPr>
        <p:spPr>
          <a:xfrm>
            <a:off x="2284567" y="4358108"/>
            <a:ext cx="601579" cy="300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avokutnik 24"/>
          <p:cNvSpPr/>
          <p:nvPr/>
        </p:nvSpPr>
        <p:spPr>
          <a:xfrm>
            <a:off x="3124200" y="2691063"/>
            <a:ext cx="601579" cy="300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avokutnik 25"/>
          <p:cNvSpPr/>
          <p:nvPr/>
        </p:nvSpPr>
        <p:spPr>
          <a:xfrm>
            <a:off x="4010152" y="4818647"/>
            <a:ext cx="601579" cy="300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ravokutnik 26"/>
          <p:cNvSpPr/>
          <p:nvPr/>
        </p:nvSpPr>
        <p:spPr>
          <a:xfrm>
            <a:off x="4845803" y="4190672"/>
            <a:ext cx="601579" cy="300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avokutnik 27"/>
          <p:cNvSpPr/>
          <p:nvPr/>
        </p:nvSpPr>
        <p:spPr>
          <a:xfrm>
            <a:off x="5616927" y="4758768"/>
            <a:ext cx="601579" cy="300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avokutnik 28"/>
          <p:cNvSpPr/>
          <p:nvPr/>
        </p:nvSpPr>
        <p:spPr>
          <a:xfrm>
            <a:off x="8183290" y="4861036"/>
            <a:ext cx="601579" cy="300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kstniOkvir 21"/>
          <p:cNvSpPr txBox="1"/>
          <p:nvPr/>
        </p:nvSpPr>
        <p:spPr>
          <a:xfrm>
            <a:off x="1443789" y="466825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171</a:t>
            </a:r>
            <a:endParaRPr lang="en-US" dirty="0"/>
          </a:p>
        </p:txBody>
      </p:sp>
      <p:sp>
        <p:nvSpPr>
          <p:cNvPr id="30" name="TekstniOkvir 29"/>
          <p:cNvSpPr txBox="1"/>
          <p:nvPr/>
        </p:nvSpPr>
        <p:spPr>
          <a:xfrm>
            <a:off x="2284567" y="4358108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513</a:t>
            </a:r>
            <a:endParaRPr lang="en-US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3124200" y="2691063"/>
            <a:ext cx="72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2,870</a:t>
            </a:r>
            <a:endParaRPr lang="en-US" dirty="0"/>
          </a:p>
        </p:txBody>
      </p:sp>
      <p:sp>
        <p:nvSpPr>
          <p:cNvPr id="32" name="TekstniOkvir 31"/>
          <p:cNvSpPr txBox="1"/>
          <p:nvPr/>
        </p:nvSpPr>
        <p:spPr>
          <a:xfrm>
            <a:off x="4010152" y="4818647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14</a:t>
            </a:r>
            <a:endParaRPr lang="en-US" dirty="0"/>
          </a:p>
        </p:txBody>
      </p:sp>
      <p:sp>
        <p:nvSpPr>
          <p:cNvPr id="34" name="TekstniOkvir 33"/>
          <p:cNvSpPr txBox="1"/>
          <p:nvPr/>
        </p:nvSpPr>
        <p:spPr>
          <a:xfrm>
            <a:off x="5616927" y="4758768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45</a:t>
            </a:r>
            <a:endParaRPr lang="en-US" dirty="0"/>
          </a:p>
        </p:txBody>
      </p:sp>
      <p:sp>
        <p:nvSpPr>
          <p:cNvPr id="35" name="TekstniOkvir 34"/>
          <p:cNvSpPr txBox="1"/>
          <p:nvPr/>
        </p:nvSpPr>
        <p:spPr>
          <a:xfrm>
            <a:off x="8183290" y="4861036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4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4845803" y="4190672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730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C6E3746-88E5-4AF4-9447-09472C1DF64B}"/>
              </a:ext>
            </a:extLst>
          </p:cNvPr>
          <p:cNvSpPr txBox="1"/>
          <p:nvPr/>
        </p:nvSpPr>
        <p:spPr>
          <a:xfrm>
            <a:off x="6249539" y="2789327"/>
            <a:ext cx="2104157" cy="166199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Ukupna ulaganja u javnu upravu i pravosuđe </a:t>
            </a:r>
            <a:r>
              <a:rPr lang="hr-H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1.289.350.851 kn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Push Pin">
                <a:extLst>
                  <a:ext uri="{FF2B5EF4-FFF2-40B4-BE49-F238E27FC236}">
                    <a16:creationId xmlns:a16="http://schemas.microsoft.com/office/drawing/2014/main" id="{39BCABA6-B745-425F-891A-FC16811F7D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856912"/>
                  </p:ext>
                </p:extLst>
              </p:nvPr>
            </p:nvGraphicFramePr>
            <p:xfrm rot="2893952">
              <a:off x="8224112" y="2179293"/>
              <a:ext cx="484220" cy="1023539"/>
            </p:xfrm>
            <a:graphic>
              <a:graphicData uri="http://schemas.microsoft.com/office/drawing/2017/model3d">
                <am3d:model3d r:embed="rId3">
                  <am3d:spPr>
                    <a:xfrm rot="2893952">
                      <a:off x="0" y="0"/>
                      <a:ext cx="484220" cy="1023539"/>
                    </a:xfrm>
                    <a:prstGeom prst="rect">
                      <a:avLst/>
                    </a:prstGeom>
                  </am3d:spPr>
                  <am3d:camera>
                    <am3d:pos x="0" y="0" z="559162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5454541" d="1000000"/>
                    <am3d:preTrans dx="0" dy="-174426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43017" ay="1747664" az="79164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2058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Push Pin">
                <a:extLst>
                  <a:ext uri="{FF2B5EF4-FFF2-40B4-BE49-F238E27FC236}">
                    <a16:creationId xmlns:a16="http://schemas.microsoft.com/office/drawing/2014/main" id="{39BCABA6-B745-425F-891A-FC16811F7D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893952">
                <a:off x="8224112" y="2179293"/>
                <a:ext cx="484220" cy="10235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8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24791" y="523614"/>
            <a:ext cx="7729728" cy="118872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hr-HR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Nacionalni plan Oporavka i otpornosti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7EA7C1D-2256-412F-834E-E353C4A2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7" y="2203258"/>
            <a:ext cx="9072972" cy="3679750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782526E3-9F7D-4D6E-A83E-BA13A4E53156}"/>
              </a:ext>
            </a:extLst>
          </p:cNvPr>
          <p:cNvSpPr/>
          <p:nvPr/>
        </p:nvSpPr>
        <p:spPr>
          <a:xfrm>
            <a:off x="926916" y="3051671"/>
            <a:ext cx="472227" cy="377329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FF5103AB-E222-466D-BB4F-B22D2BB63E6A}"/>
              </a:ext>
            </a:extLst>
          </p:cNvPr>
          <p:cNvSpPr/>
          <p:nvPr/>
        </p:nvSpPr>
        <p:spPr>
          <a:xfrm>
            <a:off x="926916" y="4043133"/>
            <a:ext cx="472227" cy="377329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D439156D-22DC-4E3A-A787-A9705C930F8A}"/>
              </a:ext>
            </a:extLst>
          </p:cNvPr>
          <p:cNvSpPr/>
          <p:nvPr/>
        </p:nvSpPr>
        <p:spPr>
          <a:xfrm>
            <a:off x="926915" y="4420462"/>
            <a:ext cx="472227" cy="34984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8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9867" y="497490"/>
            <a:ext cx="8408790" cy="118872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l-PL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Daljnje unapređenje učinkovitosti javne uprave</a:t>
            </a:r>
            <a:endParaRPr lang="en-US" sz="2700" b="1" dirty="0">
              <a:solidFill>
                <a:srgbClr val="2447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21568" y="2060734"/>
            <a:ext cx="8408790" cy="403057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300" dirty="0" err="1">
                <a:solidFill>
                  <a:schemeClr val="tx1"/>
                </a:solidFill>
              </a:rPr>
              <a:t>Aktivnosti</a:t>
            </a:r>
            <a:r>
              <a:rPr lang="en-US" sz="2300" dirty="0">
                <a:solidFill>
                  <a:schemeClr val="tx1"/>
                </a:solidFill>
              </a:rPr>
              <a:t> u </a:t>
            </a:r>
            <a:r>
              <a:rPr lang="en-US" sz="2300" dirty="0" err="1">
                <a:solidFill>
                  <a:schemeClr val="tx1"/>
                </a:solidFill>
              </a:rPr>
              <a:t>ovoj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komponenti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usmjerene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prema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standardizaciji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postupanja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j</a:t>
            </a:r>
            <a:r>
              <a:rPr lang="en-US" sz="2300" b="1" dirty="0" err="1">
                <a:solidFill>
                  <a:schemeClr val="tx1"/>
                </a:solidFill>
              </a:rPr>
              <a:t>ačanju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ljudskih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potencijala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jačanju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kapaciteta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tijela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državne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uprave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ali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jedinica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lokalne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i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područne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samouprave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endParaRPr lang="hr-HR" sz="23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hr-HR" sz="23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hr-HR" sz="2300" b="1" dirty="0">
                <a:solidFill>
                  <a:schemeClr val="tx1"/>
                </a:solidFill>
              </a:rPr>
              <a:t>Četiri reforme </a:t>
            </a:r>
            <a:r>
              <a:rPr lang="hr-HR" sz="2300" dirty="0">
                <a:solidFill>
                  <a:schemeClr val="tx1"/>
                </a:solidFill>
              </a:rPr>
              <a:t>i </a:t>
            </a:r>
            <a:r>
              <a:rPr lang="hr-HR" sz="2300" b="1" dirty="0">
                <a:solidFill>
                  <a:schemeClr val="tx1"/>
                </a:solidFill>
              </a:rPr>
              <a:t>7 investicija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hr-HR" sz="23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hr-HR" sz="2300" dirty="0">
                <a:solidFill>
                  <a:schemeClr val="tx1"/>
                </a:solidFill>
              </a:rPr>
              <a:t>Ukupna vrijednost investicija iznosi preko </a:t>
            </a:r>
            <a:r>
              <a:rPr lang="hr-HR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 milijarde kuna </a:t>
            </a:r>
            <a:r>
              <a:rPr lang="hr-HR" sz="2300" dirty="0">
                <a:solidFill>
                  <a:schemeClr val="tx1"/>
                </a:solidFill>
              </a:rPr>
              <a:t>(513.549.841 kn)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01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7154E46-2A2B-4DB5-B65A-4F7F39062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35" y="582115"/>
            <a:ext cx="7633682" cy="56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C8F8-62C7-4069-9C3E-FD2A2026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310" y="393665"/>
            <a:ext cx="7741125" cy="118711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l-PL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Moderno pravosuđe spremno za buduće izazove</a:t>
            </a:r>
            <a:endParaRPr lang="en-US" sz="2700" b="1" dirty="0">
              <a:solidFill>
                <a:srgbClr val="2447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65A70-363C-4CB6-873E-BE11549C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358" y="2473192"/>
            <a:ext cx="10299031" cy="374471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 reformskih mjera u ovoj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potkomponeti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povećati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efikasnost pravosuđa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ubrzati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postupke, smanjiti broj neriješenih predmeta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 nastaviti s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ulaganjima u infrastrukturu 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digitalizaciju pravosudnog sustava.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hr-H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reformskih mjera 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razvojnih projekata.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 investicija preko 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730 milijuna kuna 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(730.266.121 kn)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hr-HR" sz="2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DA0C30-D140-4546-B08B-67C8919F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332" y="302964"/>
            <a:ext cx="7221336" cy="94194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hr-HR" sz="3000" b="1" cap="none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t-BR" sz="3000" b="1" cap="none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Povećanje učinkovitosti pravosudnog sustava za veće povjerenje građana</a:t>
            </a:r>
            <a:br>
              <a:rPr lang="pt-B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4712DA-78CA-45E7-BFE2-23D5910A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0" y="1883885"/>
            <a:ext cx="10785513" cy="4296578"/>
          </a:xfrm>
        </p:spPr>
        <p:txBody>
          <a:bodyPr numCol="2">
            <a:normAutofit fontScale="4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Poboljšanje učinkovitosti rada sudova kroz provedbu Akcijskih planova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Optimizacija poslovnih procesa na sudovima, učinkovitije upravljanje sudskim predmetima i potpora transparentnosti sudskih postupaka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Jačanje sustava cjeloživotnog stručnog usavršavanja pravosudnih dužnosnika i drugih sudionika sudskih postupaka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Reforma parničnog postupka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Reforma kaznenog postupka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Reforma instituta mirenja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Uvođenje instituta dobrovoljnog mirenja i e-komunikacije u upravnim sporovima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Reforma stečajnog postupka i postupka stečaja potrošača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Unaprjeđenje rješenja važećeg Zakona o zemljišnim knjigama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Prilagodba važećeg normativnog okvira za rad javnih bilježnika korištenju modernih tehnologija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Reforma izvanparničnog postupka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Osnivanje specijaliziranih obiteljskih odjela u općinskim sudovima u sjedištima županijskih sudova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Uređenje normativnog okvira za rad stalnih sudskih vještaka i stalnih sudskih tumača</a:t>
            </a:r>
          </a:p>
          <a:p>
            <a:endParaRPr lang="hr-HR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8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1040-2A98-4A09-A690-C26EFBEEA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251791"/>
            <a:ext cx="11317356" cy="636104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pl-PL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hr-H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hr-HR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en-US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BEFBC42-BD47-4CE8-99BC-DD3DA62D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92" y="619780"/>
            <a:ext cx="5089733" cy="1333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0143BD-0DD1-45C4-9EA9-861BE075B828}"/>
              </a:ext>
            </a:extLst>
          </p:cNvPr>
          <p:cNvSpPr txBox="1"/>
          <p:nvPr/>
        </p:nvSpPr>
        <p:spPr>
          <a:xfrm>
            <a:off x="683046" y="1953708"/>
            <a:ext cx="8282107" cy="330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Bef>
                <a:spcPts val="0"/>
              </a:spcBef>
            </a:pPr>
            <a:endParaRPr lang="hr-HR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Unaprjeđenje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sudskim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predmetima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eSpis</a:t>
            </a: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n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Unaprjeđenje </a:t>
            </a:r>
            <a:r>
              <a:rPr lang="nn-NO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informacijskog sustava zemljišnih knjiga i katastra</a:t>
            </a:r>
            <a:endParaRPr lang="hr-HR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 alata za </a:t>
            </a: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javnu objavu i pretraživanje sudskih odluka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Projektiranje i provedba projekta </a:t>
            </a: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Trga pravde u Zagrebu </a:t>
            </a: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poboljšanje pristupa pravosuđu i učinkovitost trgovačkih postupaka i upravnih sporova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Provođenje </a:t>
            </a: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mjera energetske učinkovitosti </a:t>
            </a: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obnovu zastarjelih objekata pravosudnih tijela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Stabilna i otporna </a:t>
            </a: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infrastruktura informacijskog sustava pravosuđa</a:t>
            </a:r>
          </a:p>
          <a:p>
            <a:pPr algn="just">
              <a:lnSpc>
                <a:spcPct val="107000"/>
              </a:lnSpc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752E4-43E0-4780-9848-79B3247A5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13" y="897287"/>
            <a:ext cx="1940042" cy="1940042"/>
          </a:xfrm>
          <a:prstGeom prst="rect">
            <a:avLst/>
          </a:prstGeom>
        </p:spPr>
      </p:pic>
      <p:pic>
        <p:nvPicPr>
          <p:cNvPr id="6" name="Slika 1">
            <a:extLst>
              <a:ext uri="{FF2B5EF4-FFF2-40B4-BE49-F238E27FC236}">
                <a16:creationId xmlns:a16="http://schemas.microsoft.com/office/drawing/2014/main" id="{BBF45857-D0B1-46A3-9D47-470B50D4E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71" y="539519"/>
            <a:ext cx="1512832" cy="132778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2BC52B8-F798-4105-94CB-3CC38CF6D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019" y="1867308"/>
            <a:ext cx="1268790" cy="150166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23CEC18-1775-4224-825A-9A08708B4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1813" y="2626961"/>
            <a:ext cx="1144656" cy="11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522</Words>
  <Application>Microsoft Office PowerPoint</Application>
  <PresentationFormat>Widescreen</PresentationFormat>
  <Paragraphs>75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PowerPoint Presentation</vt:lpstr>
      <vt:lpstr>Nacionalni plan Oporavka i otpornosti </vt:lpstr>
      <vt:lpstr>Nacionalni plan oporavka i otpornosti 2021.-2026.</vt:lpstr>
      <vt:lpstr>Nacionalni plan Oporavka i otpornosti </vt:lpstr>
      <vt:lpstr>Daljnje unapređenje učinkovitosti javne uprave</vt:lpstr>
      <vt:lpstr>PowerPoint Presentation</vt:lpstr>
      <vt:lpstr>Moderno pravosuđe spremno za buduće izazove</vt:lpstr>
      <vt:lpstr> Povećanje učinkovitosti pravosudnog sustava za veće povjerenje građana </vt:lpstr>
      <vt:lpstr>PowerPoint Presentation</vt:lpstr>
      <vt:lpstr>Sprječavanje i suzbijanje korupcije</vt:lpstr>
      <vt:lpstr>PowerPoint Presentation</vt:lpstr>
      <vt:lpstr>Nacionalni plan oporavka i otpornosti 2021.-2026.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Martina Andrijević</dc:creator>
  <cp:lastModifiedBy>Ministarstvo pravosuđa RH</cp:lastModifiedBy>
  <cp:revision>13</cp:revision>
  <cp:lastPrinted>2021-05-07T17:44:18Z</cp:lastPrinted>
  <dcterms:created xsi:type="dcterms:W3CDTF">2021-05-07T16:18:32Z</dcterms:created>
  <dcterms:modified xsi:type="dcterms:W3CDTF">2021-05-10T08:56:59Z</dcterms:modified>
</cp:coreProperties>
</file>